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sldIdLst>
    <p:sldId id="256" r:id="rId5"/>
    <p:sldId id="275" r:id="rId6"/>
    <p:sldId id="257" r:id="rId7"/>
    <p:sldId id="258" r:id="rId8"/>
    <p:sldId id="260" r:id="rId9"/>
    <p:sldId id="265" r:id="rId10"/>
    <p:sldId id="272" r:id="rId11"/>
    <p:sldId id="262"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9C48F1-78DE-46DD-81EA-6F7C8B667968}" v="4" dt="2023-06-09T08:55:11.9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0FEBA-8066-4F60-8985-009042B4DF33}" type="datetimeFigureOut">
              <a:rPr lang="en-GB" smtClean="0"/>
              <a:t>09/06/2023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C9C84-87E6-4CB3-B7A8-46949142261B}" type="slidenum">
              <a:rPr lang="en-GB" smtClean="0"/>
              <a:t>‹#›</a:t>
            </a:fld>
            <a:endParaRPr lang="en-GB"/>
          </a:p>
        </p:txBody>
      </p:sp>
    </p:spTree>
    <p:extLst>
      <p:ext uri="{BB962C8B-B14F-4D97-AF65-F5344CB8AC3E}">
        <p14:creationId xmlns:p14="http://schemas.microsoft.com/office/powerpoint/2010/main" val="3937571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LITERACY PARENT WORKSHOP </a:t>
            </a:r>
          </a:p>
        </p:txBody>
      </p:sp>
      <p:sp>
        <p:nvSpPr>
          <p:cNvPr id="3" name="Subtitle 2"/>
          <p:cNvSpPr>
            <a:spLocks noGrp="1"/>
          </p:cNvSpPr>
          <p:nvPr>
            <p:ph type="subTitle" idx="1"/>
          </p:nvPr>
        </p:nvSpPr>
        <p:spPr/>
        <p:txBody>
          <a:bodyPr/>
          <a:lstStyle/>
          <a:p>
            <a:r>
              <a:rPr lang="en-GB" dirty="0"/>
              <a:t>April 2023</a:t>
            </a:r>
          </a:p>
        </p:txBody>
      </p:sp>
    </p:spTree>
    <p:extLst>
      <p:ext uri="{BB962C8B-B14F-4D97-AF65-F5344CB8AC3E}">
        <p14:creationId xmlns:p14="http://schemas.microsoft.com/office/powerpoint/2010/main" val="81729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for tonight</a:t>
            </a:r>
          </a:p>
        </p:txBody>
      </p:sp>
      <p:sp>
        <p:nvSpPr>
          <p:cNvPr id="3" name="Content Placeholder 2"/>
          <p:cNvSpPr>
            <a:spLocks noGrp="1"/>
          </p:cNvSpPr>
          <p:nvPr>
            <p:ph idx="1"/>
          </p:nvPr>
        </p:nvSpPr>
        <p:spPr>
          <a:xfrm>
            <a:off x="677334" y="1488613"/>
            <a:ext cx="8596668" cy="3880773"/>
          </a:xfrm>
        </p:spPr>
        <p:txBody>
          <a:bodyPr>
            <a:normAutofit fontScale="92500" lnSpcReduction="10000"/>
          </a:bodyPr>
          <a:lstStyle/>
          <a:p>
            <a:pPr algn="ctr">
              <a:buFont typeface="Wingdings" panose="05000000000000000000" pitchFamily="2" charset="2"/>
              <a:buChar char="v"/>
            </a:pPr>
            <a:endParaRPr lang="en-GB" dirty="0"/>
          </a:p>
          <a:p>
            <a:pPr algn="ctr">
              <a:buFont typeface="Wingdings" panose="05000000000000000000" pitchFamily="2" charset="2"/>
              <a:buChar char="v"/>
            </a:pPr>
            <a:endParaRPr lang="en-GB" dirty="0"/>
          </a:p>
          <a:p>
            <a:pPr algn="ctr">
              <a:buFont typeface="Wingdings" panose="05000000000000000000" pitchFamily="2" charset="2"/>
              <a:buChar char="v"/>
            </a:pPr>
            <a:endParaRPr lang="en-GB" dirty="0"/>
          </a:p>
          <a:p>
            <a:pPr algn="ctr">
              <a:buFont typeface="Wingdings" panose="05000000000000000000" pitchFamily="2" charset="2"/>
              <a:buChar char="v"/>
            </a:pPr>
            <a:r>
              <a:rPr lang="en-GB" dirty="0"/>
              <a:t>Look at what we do in school to challenge and engage children in literacy.</a:t>
            </a:r>
          </a:p>
          <a:p>
            <a:pPr algn="ctr">
              <a:buFont typeface="Wingdings" panose="05000000000000000000" pitchFamily="2" charset="2"/>
              <a:buChar char="v"/>
            </a:pPr>
            <a:endParaRPr lang="en-GB" dirty="0"/>
          </a:p>
          <a:p>
            <a:pPr algn="ctr">
              <a:buFont typeface="Wingdings" panose="05000000000000000000" pitchFamily="2" charset="2"/>
              <a:buChar char="v"/>
            </a:pPr>
            <a:r>
              <a:rPr lang="en-GB" dirty="0"/>
              <a:t>Offer an opportunity for you to engage with activities related to how we teach grammar and writing.</a:t>
            </a:r>
          </a:p>
          <a:p>
            <a:pPr algn="ctr">
              <a:buFont typeface="Wingdings" panose="05000000000000000000" pitchFamily="2" charset="2"/>
              <a:buChar char="v"/>
            </a:pPr>
            <a:endParaRPr lang="en-GB" dirty="0"/>
          </a:p>
          <a:p>
            <a:pPr algn="ctr">
              <a:buFont typeface="Wingdings" panose="05000000000000000000" pitchFamily="2" charset="2"/>
              <a:buChar char="v"/>
            </a:pPr>
            <a:r>
              <a:rPr lang="en-GB" dirty="0"/>
              <a:t>Offer an opportunity for you to look at  resources related to phonics that we use.</a:t>
            </a:r>
          </a:p>
          <a:p>
            <a:pPr marL="0" indent="0" algn="ctr">
              <a:buNone/>
            </a:pPr>
            <a:r>
              <a:rPr lang="en-GB" dirty="0"/>
              <a:t> </a:t>
            </a:r>
          </a:p>
          <a:p>
            <a:pPr algn="ctr">
              <a:buFont typeface="Wingdings" panose="05000000000000000000" pitchFamily="2" charset="2"/>
              <a:buChar char="v"/>
            </a:pPr>
            <a:r>
              <a:rPr lang="en-GB" dirty="0"/>
              <a:t>Allow time for questions and reflection.</a:t>
            </a:r>
          </a:p>
        </p:txBody>
      </p:sp>
    </p:spTree>
    <p:extLst>
      <p:ext uri="{BB962C8B-B14F-4D97-AF65-F5344CB8AC3E}">
        <p14:creationId xmlns:p14="http://schemas.microsoft.com/office/powerpoint/2010/main" val="1276240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normAutofit fontScale="90000"/>
          </a:bodyPr>
          <a:lstStyle/>
          <a:p>
            <a:r>
              <a:rPr lang="en-GB" b="1" u="sng" dirty="0"/>
              <a:t>Reading and Spelling</a:t>
            </a:r>
            <a:br>
              <a:rPr lang="en-GB" dirty="0"/>
            </a:br>
            <a:endParaRPr lang="en-GB" dirty="0"/>
          </a:p>
        </p:txBody>
      </p:sp>
      <p:sp>
        <p:nvSpPr>
          <p:cNvPr id="3" name="Content Placeholder 2"/>
          <p:cNvSpPr>
            <a:spLocks noGrp="1"/>
          </p:cNvSpPr>
          <p:nvPr>
            <p:ph idx="1"/>
          </p:nvPr>
        </p:nvSpPr>
        <p:spPr>
          <a:xfrm>
            <a:off x="677333" y="1577114"/>
            <a:ext cx="9180769" cy="4754017"/>
          </a:xfrm>
        </p:spPr>
        <p:txBody>
          <a:bodyPr>
            <a:normAutofit/>
          </a:bodyPr>
          <a:lstStyle/>
          <a:p>
            <a:r>
              <a:rPr lang="en-GB" dirty="0"/>
              <a:t>Reading is taught through: </a:t>
            </a:r>
          </a:p>
          <a:p>
            <a:r>
              <a:rPr lang="en-GB" b="1" u="sng" dirty="0"/>
              <a:t>Phonics </a:t>
            </a:r>
            <a:endParaRPr lang="en-GB" dirty="0"/>
          </a:p>
          <a:p>
            <a:r>
              <a:rPr lang="en-GB" dirty="0"/>
              <a:t>On entering P1 children begin to identify and sound out 44 phonemes.  Sounds are introduced, to those children who are deemed ready to move on.  Phonics is taught explicitly, in ability groups. We have developed our delivery of intensive phonics programme which builds on early learning in P1, to ensure that children will be well-placed to read and spell words with fluency and confidence by the time they reach the end of Year 7. </a:t>
            </a:r>
          </a:p>
          <a:p>
            <a:r>
              <a:rPr lang="en-GB" dirty="0"/>
              <a:t>A phonics input lesson lasts for approx. 30 min when taught explicitly and reinforcement of a particular sound/sound family is undertaken during 20 minute slots in a fun way but also with rigor and pace.</a:t>
            </a:r>
          </a:p>
          <a:p>
            <a:r>
              <a:rPr lang="en-GB" dirty="0"/>
              <a:t>Children’s phonological awareness and spelling strategies are assessed and the results of these assessments are used to inform planning and teaching. </a:t>
            </a:r>
          </a:p>
          <a:p>
            <a:pPr marL="0" indent="0">
              <a:buNone/>
            </a:pPr>
            <a:endParaRPr lang="en-GB" dirty="0"/>
          </a:p>
          <a:p>
            <a:endParaRPr lang="en-GB" dirty="0"/>
          </a:p>
        </p:txBody>
      </p:sp>
    </p:spTree>
    <p:extLst>
      <p:ext uri="{BB962C8B-B14F-4D97-AF65-F5344CB8AC3E}">
        <p14:creationId xmlns:p14="http://schemas.microsoft.com/office/powerpoint/2010/main" val="1622734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Story time</a:t>
            </a:r>
            <a:br>
              <a:rPr lang="en-GB" dirty="0"/>
            </a:br>
            <a:endParaRPr lang="en-GB" dirty="0"/>
          </a:p>
        </p:txBody>
      </p:sp>
      <p:sp>
        <p:nvSpPr>
          <p:cNvPr id="3" name="Content Placeholder 2"/>
          <p:cNvSpPr>
            <a:spLocks noGrp="1"/>
          </p:cNvSpPr>
          <p:nvPr>
            <p:ph idx="1"/>
          </p:nvPr>
        </p:nvSpPr>
        <p:spPr/>
        <p:txBody>
          <a:bodyPr>
            <a:normAutofit lnSpcReduction="10000"/>
          </a:bodyPr>
          <a:lstStyle/>
          <a:p>
            <a:pPr lvl="0"/>
            <a:r>
              <a:rPr lang="en-GB" dirty="0"/>
              <a:t>Whole class reading that develops listening skills, a love of story and reading for pleasure. </a:t>
            </a:r>
          </a:p>
          <a:p>
            <a:r>
              <a:rPr lang="en-GB" dirty="0"/>
              <a:t>This is teacher led reading, with children listening and responding to questions, predictions and vocabulary choices, as appropriate to the level of the children. </a:t>
            </a:r>
          </a:p>
          <a:p>
            <a:pPr lvl="0"/>
            <a:r>
              <a:rPr lang="en-GB" dirty="0"/>
              <a:t>Shared/Guided reading that immerses children in the pattern of story and features of text types. </a:t>
            </a:r>
          </a:p>
          <a:p>
            <a:r>
              <a:rPr lang="en-GB" dirty="0"/>
              <a:t>This happens in English lessons when introducing text and prior to writing. The teacher models as an expert reader and draws out the key elements of the content -  MAKING SPECIFIC REFERENCE TO INFERENCE, PREDICTION AND SUMMARY.</a:t>
            </a:r>
          </a:p>
          <a:p>
            <a:pPr lvl="0"/>
            <a:r>
              <a:rPr lang="en-GB" dirty="0"/>
              <a:t>Whole Class Shared Reading that targets children’s reading skills. </a:t>
            </a:r>
          </a:p>
          <a:p>
            <a:endParaRPr lang="en-GB" dirty="0"/>
          </a:p>
        </p:txBody>
      </p:sp>
    </p:spTree>
    <p:extLst>
      <p:ext uri="{BB962C8B-B14F-4D97-AF65-F5344CB8AC3E}">
        <p14:creationId xmlns:p14="http://schemas.microsoft.com/office/powerpoint/2010/main" val="213901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Independent reading in school and at home. </a:t>
            </a:r>
            <a:br>
              <a:rPr lang="en-GB" dirty="0"/>
            </a:br>
            <a:endParaRPr lang="en-GB" dirty="0"/>
          </a:p>
        </p:txBody>
      </p:sp>
      <p:sp>
        <p:nvSpPr>
          <p:cNvPr id="3" name="Content Placeholder 2"/>
          <p:cNvSpPr>
            <a:spLocks noGrp="1"/>
          </p:cNvSpPr>
          <p:nvPr>
            <p:ph idx="1"/>
          </p:nvPr>
        </p:nvSpPr>
        <p:spPr/>
        <p:txBody>
          <a:bodyPr/>
          <a:lstStyle/>
          <a:p>
            <a:r>
              <a:rPr lang="en-GB" dirty="0"/>
              <a:t>Books are sent home with a reading record or organiser for communication with parents. Oxford Reading tree is the main core scheme.</a:t>
            </a:r>
          </a:p>
          <a:p>
            <a:r>
              <a:rPr lang="en-GB" dirty="0"/>
              <a:t>From Foundation Stage (Pink Band 1) up to Lime Band 11. Children take home a core scheme book that is monitored and changed regularly by an adult in school. </a:t>
            </a:r>
          </a:p>
          <a:p>
            <a:r>
              <a:rPr lang="en-GB" dirty="0"/>
              <a:t>Children are encouraged to read regularly at home – at least three times a week.</a:t>
            </a:r>
          </a:p>
        </p:txBody>
      </p:sp>
    </p:spTree>
    <p:extLst>
      <p:ext uri="{BB962C8B-B14F-4D97-AF65-F5344CB8AC3E}">
        <p14:creationId xmlns:p14="http://schemas.microsoft.com/office/powerpoint/2010/main" val="3052255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COMPREHENSION LESSONS AND VIPERS</a:t>
            </a:r>
          </a:p>
        </p:txBody>
      </p:sp>
      <p:sp>
        <p:nvSpPr>
          <p:cNvPr id="3" name="Content Placeholder 2"/>
          <p:cNvSpPr>
            <a:spLocks noGrp="1"/>
          </p:cNvSpPr>
          <p:nvPr>
            <p:ph idx="1"/>
          </p:nvPr>
        </p:nvSpPr>
        <p:spPr/>
        <p:txBody>
          <a:bodyPr>
            <a:normAutofit/>
          </a:bodyPr>
          <a:lstStyle/>
          <a:p>
            <a:r>
              <a:rPr lang="en-GB" dirty="0"/>
              <a:t>Comprehension lessons take place weekly across the school.</a:t>
            </a:r>
          </a:p>
          <a:p>
            <a:r>
              <a:rPr lang="en-GB" dirty="0"/>
              <a:t>They involve not just story texts but non-fiction, song lyrics, play scripts and short animated films.</a:t>
            </a:r>
          </a:p>
          <a:p>
            <a:r>
              <a:rPr lang="en-GB" dirty="0"/>
              <a:t>They focus children on the text level that is just above their reading age as their understanding of it is supported in the class.</a:t>
            </a:r>
          </a:p>
          <a:p>
            <a:r>
              <a:rPr lang="en-GB" dirty="0"/>
              <a:t>They are also grouped according to the strand of questioning that they need to focus on the most. </a:t>
            </a:r>
          </a:p>
          <a:p>
            <a:r>
              <a:rPr lang="en-GB" dirty="0"/>
              <a:t>The biggest challenges are answering vocab, inference and prediction questions.</a:t>
            </a:r>
          </a:p>
        </p:txBody>
      </p:sp>
    </p:spTree>
    <p:extLst>
      <p:ext uri="{BB962C8B-B14F-4D97-AF65-F5344CB8AC3E}">
        <p14:creationId xmlns:p14="http://schemas.microsoft.com/office/powerpoint/2010/main" val="361150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Classroom Reading Corners</a:t>
            </a:r>
          </a:p>
        </p:txBody>
      </p:sp>
      <p:sp>
        <p:nvSpPr>
          <p:cNvPr id="6" name="Content Placeholder 2"/>
          <p:cNvSpPr txBox="1">
            <a:spLocks/>
          </p:cNvSpPr>
          <p:nvPr/>
        </p:nvSpPr>
        <p:spPr>
          <a:xfrm>
            <a:off x="431700" y="1809482"/>
            <a:ext cx="9720073" cy="402336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dirty="0"/>
              <a:t>Warm and inviting spaces to go and read.</a:t>
            </a:r>
          </a:p>
          <a:p>
            <a:r>
              <a:rPr lang="en-GB" dirty="0"/>
              <a:t>Linked to topics.</a:t>
            </a:r>
          </a:p>
          <a:p>
            <a:r>
              <a:rPr lang="en-GB" dirty="0"/>
              <a:t>Interactive.</a:t>
            </a:r>
          </a:p>
          <a:p>
            <a:r>
              <a:rPr lang="en-GB" dirty="0"/>
              <a:t>Change regularly.</a:t>
            </a:r>
          </a:p>
          <a:p>
            <a:r>
              <a:rPr lang="en-GB" dirty="0"/>
              <a:t>Have Books of the week/ identified good reads.</a:t>
            </a:r>
          </a:p>
          <a:p>
            <a:r>
              <a:rPr lang="en-GB" dirty="0"/>
              <a:t>Include non fiction books, poetry, classic literature, challenging texts and abridged versions of stories that children can access. Many longer books are not being loaned from the library or taken off the shelves.</a:t>
            </a:r>
          </a:p>
        </p:txBody>
      </p:sp>
    </p:spTree>
    <p:extLst>
      <p:ext uri="{BB962C8B-B14F-4D97-AF65-F5344CB8AC3E}">
        <p14:creationId xmlns:p14="http://schemas.microsoft.com/office/powerpoint/2010/main" val="158967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LIBRARY</a:t>
            </a:r>
          </a:p>
        </p:txBody>
      </p:sp>
      <p:sp>
        <p:nvSpPr>
          <p:cNvPr id="3" name="Content Placeholder 2"/>
          <p:cNvSpPr>
            <a:spLocks noGrp="1"/>
          </p:cNvSpPr>
          <p:nvPr>
            <p:ph idx="1"/>
          </p:nvPr>
        </p:nvSpPr>
        <p:spPr/>
        <p:txBody>
          <a:bodyPr/>
          <a:lstStyle/>
          <a:p>
            <a:r>
              <a:rPr lang="en-GB" dirty="0"/>
              <a:t>We have a team of Parent Volunteers who have worked each week since September alongside Mrs Ford to get the Library looking fit for purpose.</a:t>
            </a:r>
          </a:p>
          <a:p>
            <a:r>
              <a:rPr lang="en-GB" dirty="0"/>
              <a:t>They have removed out of date and damaged books and redistributed books into class libraries where the section has no more room left or we have multiple copies.</a:t>
            </a:r>
          </a:p>
          <a:p>
            <a:r>
              <a:rPr lang="en-GB" dirty="0"/>
              <a:t>The children have the opportunity to visit the library at least once a wee with their class.</a:t>
            </a:r>
          </a:p>
          <a:p>
            <a:r>
              <a:rPr lang="en-GB" dirty="0"/>
              <a:t>Children can only borrow one book at a time. </a:t>
            </a:r>
          </a:p>
        </p:txBody>
      </p:sp>
    </p:spTree>
    <p:extLst>
      <p:ext uri="{BB962C8B-B14F-4D97-AF65-F5344CB8AC3E}">
        <p14:creationId xmlns:p14="http://schemas.microsoft.com/office/powerpoint/2010/main" val="2114605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038">
            <a:extLst>
              <a:ext uri="{FF2B5EF4-FFF2-40B4-BE49-F238E27FC236}">
                <a16:creationId xmlns:a16="http://schemas.microsoft.com/office/drawing/2014/main" id="{BD11ECC6-8551-4768-8DFD-CD41AF420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12192000" cy="228599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41" name="Group 1040">
            <a:extLst>
              <a:ext uri="{FF2B5EF4-FFF2-40B4-BE49-F238E27FC236}">
                <a16:creationId xmlns:a16="http://schemas.microsoft.com/office/drawing/2014/main" id="{93657592-CA60-4F45-B1A0-88AA772420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25267" y="-8467"/>
            <a:ext cx="4766733" cy="6866467"/>
            <a:chOff x="7425267" y="-8467"/>
            <a:chExt cx="4766733" cy="6866467"/>
          </a:xfrm>
        </p:grpSpPr>
        <p:cxnSp>
          <p:nvCxnSpPr>
            <p:cNvPr id="1042" name="Straight Connector 1041">
              <a:extLst>
                <a:ext uri="{FF2B5EF4-FFF2-40B4-BE49-F238E27FC236}">
                  <a16:creationId xmlns:a16="http://schemas.microsoft.com/office/drawing/2014/main" id="{6F47E2B4-7DA9-4312-A1F0-C48388B236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043" name="Straight Connector 1042">
              <a:extLst>
                <a:ext uri="{FF2B5EF4-FFF2-40B4-BE49-F238E27FC236}">
                  <a16:creationId xmlns:a16="http://schemas.microsoft.com/office/drawing/2014/main" id="{35B274F7-039F-4BFC-AA98-B51B1D6CB6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044" name="Rectangle 23">
              <a:extLst>
                <a:ext uri="{FF2B5EF4-FFF2-40B4-BE49-F238E27FC236}">
                  <a16:creationId xmlns:a16="http://schemas.microsoft.com/office/drawing/2014/main" id="{11A31103-C703-46C9-9D26-497A1ACD5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5" name="Rectangle 25">
              <a:extLst>
                <a:ext uri="{FF2B5EF4-FFF2-40B4-BE49-F238E27FC236}">
                  <a16:creationId xmlns:a16="http://schemas.microsoft.com/office/drawing/2014/main" id="{382F955F-FC22-44B8-BDCF-B7758032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6" name="Isosceles Triangle 1045">
              <a:extLst>
                <a:ext uri="{FF2B5EF4-FFF2-40B4-BE49-F238E27FC236}">
                  <a16:creationId xmlns:a16="http://schemas.microsoft.com/office/drawing/2014/main" id="{1F567692-F087-479A-8931-BD2869C3E4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7" name="Rectangle 27">
              <a:extLst>
                <a:ext uri="{FF2B5EF4-FFF2-40B4-BE49-F238E27FC236}">
                  <a16:creationId xmlns:a16="http://schemas.microsoft.com/office/drawing/2014/main" id="{49B3E4CD-0738-4B9D-A14F-1E8694DDF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 name="Rectangle 28">
              <a:extLst>
                <a:ext uri="{FF2B5EF4-FFF2-40B4-BE49-F238E27FC236}">
                  <a16:creationId xmlns:a16="http://schemas.microsoft.com/office/drawing/2014/main" id="{4753B851-AD90-4CCD-85D0-65AA6567DF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9" name="Rectangle 29">
              <a:extLst>
                <a:ext uri="{FF2B5EF4-FFF2-40B4-BE49-F238E27FC236}">
                  <a16:creationId xmlns:a16="http://schemas.microsoft.com/office/drawing/2014/main" id="{EBF14868-A190-4E21-9522-8977C474C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0" name="Isosceles Triangle 1049">
              <a:extLst>
                <a:ext uri="{FF2B5EF4-FFF2-40B4-BE49-F238E27FC236}">
                  <a16:creationId xmlns:a16="http://schemas.microsoft.com/office/drawing/2014/main" id="{BCBB4922-76EE-442B-A649-09873DCE7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52" name="Rectangle 1051">
            <a:extLst>
              <a:ext uri="{FF2B5EF4-FFF2-40B4-BE49-F238E27FC236}">
                <a16:creationId xmlns:a16="http://schemas.microsoft.com/office/drawing/2014/main" id="{8E2EB503-A017-4457-A105-53638C97D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Jumpstart! Grammar By Pie Corbett (Freelance writer, poet and educational consultant, UK)">
            <a:extLst>
              <a:ext uri="{FF2B5EF4-FFF2-40B4-BE49-F238E27FC236}">
                <a16:creationId xmlns:a16="http://schemas.microsoft.com/office/drawing/2014/main" id="{08A5BF85-892D-C884-86CE-10F71CA33AA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rot="21600000">
            <a:off x="1231688" y="761905"/>
            <a:ext cx="2244089" cy="32173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Jumpstart! Literacy By Pie Corbett">
            <a:extLst>
              <a:ext uri="{FF2B5EF4-FFF2-40B4-BE49-F238E27FC236}">
                <a16:creationId xmlns:a16="http://schemas.microsoft.com/office/drawing/2014/main" id="{CB8743C5-3468-63EE-3EF8-4B8D31D7AC7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054388" y="761905"/>
            <a:ext cx="2083223" cy="32173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umpstart! Grammar By Pie Corbett (Freelance writer, poet and educational consultant, UK)">
            <a:extLst>
              <a:ext uri="{FF2B5EF4-FFF2-40B4-BE49-F238E27FC236}">
                <a16:creationId xmlns:a16="http://schemas.microsoft.com/office/drawing/2014/main" id="{001E3095-EF02-88AA-5ED7-AFD08388B4B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717866" y="761905"/>
            <a:ext cx="2236046" cy="321733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268685" y="4814595"/>
            <a:ext cx="4531807" cy="1563899"/>
          </a:xfrm>
        </p:spPr>
        <p:txBody>
          <a:bodyPr anchor="ctr">
            <a:normAutofit/>
          </a:bodyPr>
          <a:lstStyle/>
          <a:p>
            <a:pPr>
              <a:lnSpc>
                <a:spcPct val="90000"/>
              </a:lnSpc>
            </a:pPr>
            <a:r>
              <a:rPr lang="en-GB" sz="1500">
                <a:solidFill>
                  <a:srgbClr val="FFFFFF"/>
                </a:solidFill>
              </a:rPr>
              <a:t>Grammar is taught weekly and reinforced during writing and comprehension sessions.</a:t>
            </a:r>
          </a:p>
          <a:p>
            <a:pPr>
              <a:lnSpc>
                <a:spcPct val="90000"/>
              </a:lnSpc>
            </a:pPr>
            <a:r>
              <a:rPr lang="en-GB" sz="1500">
                <a:solidFill>
                  <a:srgbClr val="FFFFFF"/>
                </a:solidFill>
              </a:rPr>
              <a:t>Each lesson includes: playing a game (related to concept), input (including songs) and a consolidation worksheet.  </a:t>
            </a:r>
          </a:p>
          <a:p>
            <a:pPr marL="0" indent="0">
              <a:lnSpc>
                <a:spcPct val="90000"/>
              </a:lnSpc>
              <a:buNone/>
            </a:pPr>
            <a:endParaRPr lang="en-GB" sz="1500">
              <a:solidFill>
                <a:srgbClr val="FFFFFF"/>
              </a:solidFill>
            </a:endParaRPr>
          </a:p>
        </p:txBody>
      </p:sp>
      <p:sp>
        <p:nvSpPr>
          <p:cNvPr id="2" name="Title 1"/>
          <p:cNvSpPr>
            <a:spLocks noGrp="1"/>
          </p:cNvSpPr>
          <p:nvPr>
            <p:ph type="title"/>
          </p:nvPr>
        </p:nvSpPr>
        <p:spPr>
          <a:xfrm>
            <a:off x="677334" y="4811501"/>
            <a:ext cx="4441743" cy="1563899"/>
          </a:xfrm>
        </p:spPr>
        <p:txBody>
          <a:bodyPr anchor="ctr">
            <a:normAutofit/>
          </a:bodyPr>
          <a:lstStyle/>
          <a:p>
            <a:r>
              <a:rPr lang="en-GB" dirty="0"/>
              <a:t>Grammar</a:t>
            </a:r>
          </a:p>
        </p:txBody>
      </p:sp>
      <p:sp>
        <p:nvSpPr>
          <p:cNvPr id="4" name="AutoShape 8" descr="Jumpstart Literacy by Pie Corbett">
            <a:extLst>
              <a:ext uri="{FF2B5EF4-FFF2-40B4-BE49-F238E27FC236}">
                <a16:creationId xmlns:a16="http://schemas.microsoft.com/office/drawing/2014/main" id="{DA75F1C9-B57D-8E45-34B0-1ECF1EA2506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9659089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6C81135BB0AB42B87989F7E14B7FA2" ma:contentTypeVersion="16" ma:contentTypeDescription="Create a new document." ma:contentTypeScope="" ma:versionID="08cf4a5102d17390518d62da118865f6">
  <xsd:schema xmlns:xsd="http://www.w3.org/2001/XMLSchema" xmlns:xs="http://www.w3.org/2001/XMLSchema" xmlns:p="http://schemas.microsoft.com/office/2006/metadata/properties" xmlns:ns2="fdd07d07-8607-4f35-855b-4ad8b5309e99" xmlns:ns3="3ea0e63a-4d87-4b94-bd12-2c4140ff1451" xmlns:ns4="b286816e-519d-42c6-8f15-1a4235facbd1" targetNamespace="http://schemas.microsoft.com/office/2006/metadata/properties" ma:root="true" ma:fieldsID="b7f99e4631c676df6d06d0060485955e" ns2:_="" ns3:_="" ns4:_="">
    <xsd:import namespace="fdd07d07-8607-4f35-855b-4ad8b5309e99"/>
    <xsd:import namespace="3ea0e63a-4d87-4b94-bd12-2c4140ff1451"/>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d07d07-8607-4f35-855b-4ad8b5309e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a0e63a-4d87-4b94-bd12-2c4140ff14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d657ce1-8c23-4733-94bc-28c867615c85}" ma:internalName="TaxCatchAll" ma:showField="CatchAllData" ma:web="3ea0e63a-4d87-4b94-bd12-2c4140ff14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dd07d07-8607-4f35-855b-4ad8b5309e99">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AAE80D98-FBBB-4AC0-8C1F-ECE1FBFD72D8}">
  <ds:schemaRefs>
    <ds:schemaRef ds:uri="http://schemas.microsoft.com/sharepoint/v3/contenttype/forms"/>
  </ds:schemaRefs>
</ds:datastoreItem>
</file>

<file path=customXml/itemProps2.xml><?xml version="1.0" encoding="utf-8"?>
<ds:datastoreItem xmlns:ds="http://schemas.openxmlformats.org/officeDocument/2006/customXml" ds:itemID="{C8335E8C-D97B-4CA5-A310-B7E2BBC5C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d07d07-8607-4f35-855b-4ad8b5309e99"/>
    <ds:schemaRef ds:uri="3ea0e63a-4d87-4b94-bd12-2c4140ff1451"/>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239F86-2586-4B8F-AFDD-9CE67D2495D0}">
  <ds:schemaRefs>
    <ds:schemaRef ds:uri="http://schemas.openxmlformats.org/package/2006/metadata/core-properties"/>
    <ds:schemaRef ds:uri="http://purl.org/dc/terms/"/>
    <ds:schemaRef ds:uri="3ea0e63a-4d87-4b94-bd12-2c4140ff1451"/>
    <ds:schemaRef ds:uri="http://schemas.microsoft.com/office/2006/documentManagement/types"/>
    <ds:schemaRef ds:uri="http://purl.org/dc/elements/1.1/"/>
    <ds:schemaRef ds:uri="http://schemas.microsoft.com/office/2006/metadata/properties"/>
    <ds:schemaRef ds:uri="http://schemas.microsoft.com/office/infopath/2007/PartnerControls"/>
    <ds:schemaRef ds:uri="b286816e-519d-42c6-8f15-1a4235facbd1"/>
    <ds:schemaRef ds:uri="fdd07d07-8607-4f35-855b-4ad8b5309e9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415</TotalTime>
  <Words>692</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LITERACY PARENT WORKSHOP </vt:lpstr>
      <vt:lpstr>Objectives for tonight</vt:lpstr>
      <vt:lpstr>Reading and Spelling </vt:lpstr>
      <vt:lpstr>Story time </vt:lpstr>
      <vt:lpstr>Independent reading in school and at home.  </vt:lpstr>
      <vt:lpstr>COMPREHENSION LESSONS AND VIPERS</vt:lpstr>
      <vt:lpstr>Classroom Reading Corners</vt:lpstr>
      <vt:lpstr>SCHOOL LIBRARY</vt:lpstr>
      <vt:lpstr>Grammar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PARENTS MEETING</dc:title>
  <dc:creator>Chris Howarth</dc:creator>
  <cp:lastModifiedBy>Fiona Thomson</cp:lastModifiedBy>
  <cp:revision>16</cp:revision>
  <dcterms:created xsi:type="dcterms:W3CDTF">2019-11-18T22:37:54Z</dcterms:created>
  <dcterms:modified xsi:type="dcterms:W3CDTF">2023-06-09T08:55:19Z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0x010100EEA18BE3F8563A498D64192329EC9E89</vt:lpwstr>
  </property>
</Properties>
</file>