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9"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3D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958AC-7553-4365-99D6-1443C49442C1}" v="35" dt="2022-11-16T10:00:39.650"/>
    <p1510:client id="{C2A5CDF6-FC4B-7607-BD45-0F20237463A9}" v="136" dt="2022-11-09T14:20:21.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7" d="100"/>
          <a:sy n="27" d="100"/>
        </p:scale>
        <p:origin x="1792"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Ingram" userId="S::gw22ingramchloe@glow.sch.uk::3d4849db-26f3-476b-88be-3b099bab7ab8" providerId="AD" clId="Web-{C2A5CDF6-FC4B-7607-BD45-0F20237463A9}"/>
    <pc:docChg chg="modSld">
      <pc:chgData name="Miss Ingram" userId="S::gw22ingramchloe@glow.sch.uk::3d4849db-26f3-476b-88be-3b099bab7ab8" providerId="AD" clId="Web-{C2A5CDF6-FC4B-7607-BD45-0F20237463A9}" dt="2022-11-09T14:20:21.150" v="65" actId="20577"/>
      <pc:docMkLst>
        <pc:docMk/>
      </pc:docMkLst>
      <pc:sldChg chg="modSp">
        <pc:chgData name="Miss Ingram" userId="S::gw22ingramchloe@glow.sch.uk::3d4849db-26f3-476b-88be-3b099bab7ab8" providerId="AD" clId="Web-{C2A5CDF6-FC4B-7607-BD45-0F20237463A9}" dt="2022-11-09T14:20:21.150" v="65" actId="20577"/>
        <pc:sldMkLst>
          <pc:docMk/>
          <pc:sldMk cId="1712664503" sldId="289"/>
        </pc:sldMkLst>
        <pc:spChg chg="mod">
          <ac:chgData name="Miss Ingram" userId="S::gw22ingramchloe@glow.sch.uk::3d4849db-26f3-476b-88be-3b099bab7ab8" providerId="AD" clId="Web-{C2A5CDF6-FC4B-7607-BD45-0F20237463A9}" dt="2022-11-09T14:15:54.813" v="40" actId="20577"/>
          <ac:spMkLst>
            <pc:docMk/>
            <pc:sldMk cId="1712664503" sldId="289"/>
            <ac:spMk id="6" creationId="{74F7403C-9FE0-4731-98DD-21C5E4B83B0D}"/>
          </ac:spMkLst>
        </pc:spChg>
        <pc:spChg chg="mod">
          <ac:chgData name="Miss Ingram" userId="S::gw22ingramchloe@glow.sch.uk::3d4849db-26f3-476b-88be-3b099bab7ab8" providerId="AD" clId="Web-{C2A5CDF6-FC4B-7607-BD45-0F20237463A9}" dt="2022-11-09T14:16:00.766" v="41" actId="1076"/>
          <ac:spMkLst>
            <pc:docMk/>
            <pc:sldMk cId="1712664503" sldId="289"/>
            <ac:spMk id="7" creationId="{103BA765-3636-F9A2-91B1-9817AB2550B2}"/>
          </ac:spMkLst>
        </pc:spChg>
        <pc:spChg chg="mod">
          <ac:chgData name="Miss Ingram" userId="S::gw22ingramchloe@glow.sch.uk::3d4849db-26f3-476b-88be-3b099bab7ab8" providerId="AD" clId="Web-{C2A5CDF6-FC4B-7607-BD45-0F20237463A9}" dt="2022-11-09T14:19:42.555" v="60" actId="20577"/>
          <ac:spMkLst>
            <pc:docMk/>
            <pc:sldMk cId="1712664503" sldId="289"/>
            <ac:spMk id="8" creationId="{957A5841-16E2-C6F8-315D-2E70DF025E43}"/>
          </ac:spMkLst>
        </pc:spChg>
        <pc:spChg chg="mod">
          <ac:chgData name="Miss Ingram" userId="S::gw22ingramchloe@glow.sch.uk::3d4849db-26f3-476b-88be-3b099bab7ab8" providerId="AD" clId="Web-{C2A5CDF6-FC4B-7607-BD45-0F20237463A9}" dt="2022-11-09T14:20:21.150" v="65" actId="20577"/>
          <ac:spMkLst>
            <pc:docMk/>
            <pc:sldMk cId="1712664503" sldId="289"/>
            <ac:spMk id="9" creationId="{EE54627D-E583-1AD7-C547-A601A915854B}"/>
          </ac:spMkLst>
        </pc:spChg>
        <pc:spChg chg="mod">
          <ac:chgData name="Miss Ingram" userId="S::gw22ingramchloe@glow.sch.uk::3d4849db-26f3-476b-88be-3b099bab7ab8" providerId="AD" clId="Web-{C2A5CDF6-FC4B-7607-BD45-0F20237463A9}" dt="2022-11-09T14:17:30.848" v="58" actId="20577"/>
          <ac:spMkLst>
            <pc:docMk/>
            <pc:sldMk cId="1712664503" sldId="289"/>
            <ac:spMk id="12" creationId="{7E69CFF9-B093-0A24-816A-B60A2CD8D1F4}"/>
          </ac:spMkLst>
        </pc:spChg>
      </pc:sldChg>
    </pc:docChg>
  </pc:docChgLst>
  <pc:docChgLst>
    <pc:chgData name="Miss Ingram" userId="S::gw22ingramchloe@glow.sch.uk::3d4849db-26f3-476b-88be-3b099bab7ab8" providerId="AD" clId="Web-{2D4958AC-7553-4365-99D6-1443C49442C1}"/>
    <pc:docChg chg="modSld">
      <pc:chgData name="Miss Ingram" userId="S::gw22ingramchloe@glow.sch.uk::3d4849db-26f3-476b-88be-3b099bab7ab8" providerId="AD" clId="Web-{2D4958AC-7553-4365-99D6-1443C49442C1}" dt="2022-11-16T10:00:38.900" v="20" actId="20577"/>
      <pc:docMkLst>
        <pc:docMk/>
      </pc:docMkLst>
      <pc:sldChg chg="modSp">
        <pc:chgData name="Miss Ingram" userId="S::gw22ingramchloe@glow.sch.uk::3d4849db-26f3-476b-88be-3b099bab7ab8" providerId="AD" clId="Web-{2D4958AC-7553-4365-99D6-1443C49442C1}" dt="2022-11-16T10:00:38.900" v="20" actId="20577"/>
        <pc:sldMkLst>
          <pc:docMk/>
          <pc:sldMk cId="1712664503" sldId="289"/>
        </pc:sldMkLst>
        <pc:spChg chg="mod">
          <ac:chgData name="Miss Ingram" userId="S::gw22ingramchloe@glow.sch.uk::3d4849db-26f3-476b-88be-3b099bab7ab8" providerId="AD" clId="Web-{2D4958AC-7553-4365-99D6-1443C49442C1}" dt="2022-11-16T09:54:40.749" v="12" actId="20577"/>
          <ac:spMkLst>
            <pc:docMk/>
            <pc:sldMk cId="1712664503" sldId="289"/>
            <ac:spMk id="6" creationId="{74F7403C-9FE0-4731-98DD-21C5E4B83B0D}"/>
          </ac:spMkLst>
        </pc:spChg>
        <pc:spChg chg="mod">
          <ac:chgData name="Miss Ingram" userId="S::gw22ingramchloe@glow.sch.uk::3d4849db-26f3-476b-88be-3b099bab7ab8" providerId="AD" clId="Web-{2D4958AC-7553-4365-99D6-1443C49442C1}" dt="2022-11-16T10:00:38.900" v="20" actId="20577"/>
          <ac:spMkLst>
            <pc:docMk/>
            <pc:sldMk cId="1712664503" sldId="289"/>
            <ac:spMk id="11" creationId="{90BAB2FF-45C6-ED49-349F-C1C5F962C43A}"/>
          </ac:spMkLst>
        </pc:spChg>
        <pc:spChg chg="mod">
          <ac:chgData name="Miss Ingram" userId="S::gw22ingramchloe@glow.sch.uk::3d4849db-26f3-476b-88be-3b099bab7ab8" providerId="AD" clId="Web-{2D4958AC-7553-4365-99D6-1443C49442C1}" dt="2022-11-16T09:58:30.021" v="19" actId="20577"/>
          <ac:spMkLst>
            <pc:docMk/>
            <pc:sldMk cId="1712664503" sldId="289"/>
            <ac:spMk id="12" creationId="{7E69CFF9-B093-0A24-816A-B60A2CD8D1F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404606-E1CE-4547-B661-50528EDF177F}" type="datetimeFigureOut">
              <a:rPr lang="en-GB" smtClean="0"/>
              <a:t>16/11/2022</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D63DDA-85F3-4735-93FF-6ABF0D821548}" type="slidenum">
              <a:rPr lang="en-GB" smtClean="0"/>
              <a:t>‹#›</a:t>
            </a:fld>
            <a:endParaRPr lang="en-GB"/>
          </a:p>
        </p:txBody>
      </p:sp>
    </p:spTree>
    <p:extLst>
      <p:ext uri="{BB962C8B-B14F-4D97-AF65-F5344CB8AC3E}">
        <p14:creationId xmlns:p14="http://schemas.microsoft.com/office/powerpoint/2010/main" val="330118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7EEE0B-6B24-0748-BA55-159DF57DFEE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57834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EE0B-6B24-0748-BA55-159DF57DFEE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428440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EE0B-6B24-0748-BA55-159DF57DFEE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403210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EE0B-6B24-0748-BA55-159DF57DFEE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20427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EEE0B-6B24-0748-BA55-159DF57DFEE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26951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7EEE0B-6B24-0748-BA55-159DF57DFEE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1277988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7EEE0B-6B24-0748-BA55-159DF57DFEE7}"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22256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7EEE0B-6B24-0748-BA55-159DF57DFEE7}"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12713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EEE0B-6B24-0748-BA55-159DF57DFEE7}"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106761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EE0B-6B24-0748-BA55-159DF57DFEE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286215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EE0B-6B24-0748-BA55-159DF57DFEE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57695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7EEE0B-6B24-0748-BA55-159DF57DFEE7}" type="datetimeFigureOut">
              <a:rPr lang="en-US" smtClean="0"/>
              <a:t>11/16/2022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1CACF4F-53C8-6E4C-B010-A0FEB04A7BA0}" type="slidenum">
              <a:rPr lang="en-US" smtClean="0"/>
              <a:t>‹#›</a:t>
            </a:fld>
            <a:endParaRPr lang="en-US"/>
          </a:p>
        </p:txBody>
      </p:sp>
    </p:spTree>
    <p:extLst>
      <p:ext uri="{BB962C8B-B14F-4D97-AF65-F5344CB8AC3E}">
        <p14:creationId xmlns:p14="http://schemas.microsoft.com/office/powerpoint/2010/main" val="326411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 name="TextBox 2">
            <a:extLst>
              <a:ext uri="{FF2B5EF4-FFF2-40B4-BE49-F238E27FC236}">
                <a16:creationId xmlns:a16="http://schemas.microsoft.com/office/drawing/2014/main" id="{45FD7BFA-3878-0EC3-8AE0-B31D9D1E7500}"/>
              </a:ext>
            </a:extLst>
          </p:cNvPr>
          <p:cNvSpPr txBox="1"/>
          <p:nvPr/>
        </p:nvSpPr>
        <p:spPr>
          <a:xfrm>
            <a:off x="330200" y="1314450"/>
            <a:ext cx="6153150" cy="1061829"/>
          </a:xfrm>
          <a:prstGeom prst="rect">
            <a:avLst/>
          </a:prstGeom>
          <a:noFill/>
        </p:spPr>
        <p:txBody>
          <a:bodyPr wrap="square" rtlCol="0">
            <a:spAutoFit/>
          </a:bodyPr>
          <a:lstStyle/>
          <a:p>
            <a:r>
              <a:rPr lang="en-GB" sz="900" dirty="0">
                <a:latin typeface="Dreaming Outloud Pro" panose="03050502040302030504" pitchFamily="66" charset="0"/>
                <a:cs typeface="Dreaming Outloud Pro" panose="03050502040302030504" pitchFamily="66" charset="0"/>
              </a:rPr>
              <a:t>Important dates:</a:t>
            </a:r>
          </a:p>
          <a:p>
            <a:endParaRPr lang="en-GB" sz="900"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Thursday 17</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&amp; Friday 18</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November: Inservice days – school and nursery closed to all pupils</a:t>
            </a:r>
          </a:p>
          <a:p>
            <a:r>
              <a:rPr lang="en-GB" sz="900" dirty="0">
                <a:latin typeface="Dreaming Outloud Pro" panose="03050502040302030504" pitchFamily="66" charset="0"/>
                <a:cs typeface="Dreaming Outloud Pro" panose="03050502040302030504" pitchFamily="66" charset="0"/>
              </a:rPr>
              <a:t>Sunday 4</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December: Christmas fayre</a:t>
            </a:r>
          </a:p>
          <a:p>
            <a:r>
              <a:rPr lang="en-GB" sz="900" dirty="0">
                <a:latin typeface="Dreaming Outloud Pro" panose="03050502040302030504" pitchFamily="66" charset="0"/>
                <a:cs typeface="Dreaming Outloud Pro" panose="03050502040302030504" pitchFamily="66" charset="0"/>
              </a:rPr>
              <a:t>Wednesday 14</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December – Christmas lunch and Christmas jumper day</a:t>
            </a:r>
          </a:p>
          <a:p>
            <a:r>
              <a:rPr lang="en-GB" sz="900" dirty="0">
                <a:latin typeface="Dreaming Outloud Pro" panose="03050502040302030504" pitchFamily="66" charset="0"/>
                <a:cs typeface="Dreaming Outloud Pro" panose="03050502040302030504" pitchFamily="66" charset="0"/>
              </a:rPr>
              <a:t>Tuesday 20</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December – Christmas party</a:t>
            </a:r>
          </a:p>
          <a:p>
            <a:r>
              <a:rPr lang="en-GB" sz="900" dirty="0">
                <a:latin typeface="Dreaming Outloud Pro" panose="03050502040302030504" pitchFamily="66" charset="0"/>
                <a:cs typeface="Dreaming Outloud Pro" panose="03050502040302030504" pitchFamily="66" charset="0"/>
              </a:rPr>
              <a:t>Friday 23</a:t>
            </a:r>
            <a:r>
              <a:rPr lang="en-GB" sz="900" baseline="30000" dirty="0">
                <a:latin typeface="Dreaming Outloud Pro" panose="03050502040302030504" pitchFamily="66" charset="0"/>
                <a:cs typeface="Dreaming Outloud Pro" panose="03050502040302030504" pitchFamily="66" charset="0"/>
              </a:rPr>
              <a:t>rd</a:t>
            </a:r>
            <a:r>
              <a:rPr lang="en-GB" sz="900" dirty="0">
                <a:latin typeface="Dreaming Outloud Pro" panose="03050502040302030504" pitchFamily="66" charset="0"/>
                <a:cs typeface="Dreaming Outloud Pro" panose="03050502040302030504" pitchFamily="66" charset="0"/>
              </a:rPr>
              <a:t> December – Occasional day – school and nursery closed.</a:t>
            </a:r>
          </a:p>
        </p:txBody>
      </p:sp>
      <p:sp>
        <p:nvSpPr>
          <p:cNvPr id="6" name="TextBox 5">
            <a:extLst>
              <a:ext uri="{FF2B5EF4-FFF2-40B4-BE49-F238E27FC236}">
                <a16:creationId xmlns:a16="http://schemas.microsoft.com/office/drawing/2014/main" id="{74F7403C-9FE0-4731-98DD-21C5E4B83B0D}"/>
              </a:ext>
            </a:extLst>
          </p:cNvPr>
          <p:cNvSpPr txBox="1"/>
          <p:nvPr/>
        </p:nvSpPr>
        <p:spPr>
          <a:xfrm>
            <a:off x="248741" y="2568477"/>
            <a:ext cx="3278501" cy="1200329"/>
          </a:xfrm>
          <a:prstGeom prst="rect">
            <a:avLst/>
          </a:prstGeom>
          <a:noFill/>
        </p:spPr>
        <p:txBody>
          <a:bodyPr wrap="square" lIns="91440" tIns="45720" rIns="91440" bIns="45720" rtlCol="0" anchor="t">
            <a:spAutoFit/>
          </a:bodyPr>
          <a:lstStyle/>
          <a:p>
            <a:pPr algn="ctr"/>
            <a:r>
              <a:rPr lang="en-GB" sz="900" u="sng" dirty="0">
                <a:latin typeface="Dreaming Outloud Pro" panose="03050502040302030504" pitchFamily="66" charset="0"/>
                <a:cs typeface="Dreaming Outloud Pro" panose="03050502040302030504" pitchFamily="66" charset="0"/>
              </a:rPr>
              <a:t>Timetable: </a:t>
            </a:r>
          </a:p>
          <a:p>
            <a:r>
              <a:rPr lang="en-GB" sz="900" b="1" dirty="0">
                <a:latin typeface="Dreaming Outloud Pro"/>
                <a:cs typeface="Dreaming Outloud Pro"/>
              </a:rPr>
              <a:t>Monday, Tuesday, Thursday, Friday: Miss Ingram</a:t>
            </a:r>
          </a:p>
          <a:p>
            <a:r>
              <a:rPr lang="en-GB" sz="900" b="1" dirty="0">
                <a:latin typeface="Dreaming Outloud Pro"/>
                <a:cs typeface="Dreaming Outloud Pro"/>
              </a:rPr>
              <a:t>Wednesday: Mrs Coles</a:t>
            </a:r>
          </a:p>
          <a:p>
            <a:endParaRPr lang="en-GB" sz="900" b="1" dirty="0">
              <a:latin typeface="Dreaming Outloud Pro" panose="03050502040302030504" pitchFamily="66" charset="0"/>
              <a:cs typeface="Dreaming Outloud Pro" panose="03050502040302030504" pitchFamily="66" charset="0"/>
            </a:endParaRPr>
          </a:p>
          <a:p>
            <a:r>
              <a:rPr lang="en-GB" sz="900" dirty="0">
                <a:latin typeface="Dreaming Outloud Pro"/>
                <a:cs typeface="Dreaming Outloud Pro"/>
              </a:rPr>
              <a:t>Monday: Homework due, P.E</a:t>
            </a:r>
          </a:p>
          <a:p>
            <a:r>
              <a:rPr lang="en-GB" sz="900" dirty="0">
                <a:latin typeface="Dreaming Outloud Pro"/>
                <a:cs typeface="Dreaming Outloud Pro"/>
              </a:rPr>
              <a:t>Tuesday: Music, Art</a:t>
            </a:r>
          </a:p>
          <a:p>
            <a:r>
              <a:rPr lang="en-GB" sz="900" dirty="0">
                <a:latin typeface="Dreaming Outloud Pro"/>
                <a:cs typeface="Dreaming Outloud Pro"/>
              </a:rPr>
              <a:t>Wednesday: Assembly, Homework set</a:t>
            </a:r>
          </a:p>
          <a:p>
            <a:r>
              <a:rPr lang="en-GB" sz="900" dirty="0">
                <a:latin typeface="Dreaming Outloud Pro"/>
                <a:cs typeface="Dreaming Outloud Pro"/>
              </a:rPr>
              <a:t>Friday: P.E</a:t>
            </a:r>
          </a:p>
        </p:txBody>
      </p:sp>
      <p:sp>
        <p:nvSpPr>
          <p:cNvPr id="7" name="TextBox 6">
            <a:extLst>
              <a:ext uri="{FF2B5EF4-FFF2-40B4-BE49-F238E27FC236}">
                <a16:creationId xmlns:a16="http://schemas.microsoft.com/office/drawing/2014/main" id="{103BA765-3636-F9A2-91B1-9817AB2550B2}"/>
              </a:ext>
            </a:extLst>
          </p:cNvPr>
          <p:cNvSpPr txBox="1"/>
          <p:nvPr/>
        </p:nvSpPr>
        <p:spPr>
          <a:xfrm>
            <a:off x="1357267" y="3728540"/>
            <a:ext cx="1898650" cy="1892826"/>
          </a:xfrm>
          <a:prstGeom prst="rect">
            <a:avLst/>
          </a:prstGeom>
          <a:noFill/>
        </p:spPr>
        <p:txBody>
          <a:bodyPr wrap="square" rtlCol="0">
            <a:spAutoFit/>
          </a:bodyPr>
          <a:lstStyle/>
          <a:p>
            <a:r>
              <a:rPr lang="en-GB" sz="900" dirty="0">
                <a:latin typeface="Dreaming Outloud Pro" panose="03050502040302030504" pitchFamily="66" charset="0"/>
                <a:cs typeface="Dreaming Outloud Pro" panose="03050502040302030504" pitchFamily="66" charset="0"/>
              </a:rPr>
              <a:t>This term we will be taking part in wellbeing Wednesday, an initiative developed by our Health Heroes. On Wednesdays we will be looking at the meaning of good health, the wellbeing across our school, how we can improve fitness and how we can improve mental health. We will all be taking part in ‘Fifteen Minute Fitness’ and ‘Mental Health Moments’.</a:t>
            </a:r>
          </a:p>
          <a:p>
            <a:endParaRPr lang="en-GB" dirty="0"/>
          </a:p>
        </p:txBody>
      </p:sp>
      <p:sp>
        <p:nvSpPr>
          <p:cNvPr id="8" name="TextBox 7">
            <a:extLst>
              <a:ext uri="{FF2B5EF4-FFF2-40B4-BE49-F238E27FC236}">
                <a16:creationId xmlns:a16="http://schemas.microsoft.com/office/drawing/2014/main" id="{957A5841-16E2-C6F8-315D-2E70DF025E43}"/>
              </a:ext>
            </a:extLst>
          </p:cNvPr>
          <p:cNvSpPr txBox="1"/>
          <p:nvPr/>
        </p:nvSpPr>
        <p:spPr>
          <a:xfrm>
            <a:off x="282574" y="5689095"/>
            <a:ext cx="2930526" cy="2862322"/>
          </a:xfrm>
          <a:prstGeom prst="rect">
            <a:avLst/>
          </a:prstGeom>
          <a:noFill/>
        </p:spPr>
        <p:txBody>
          <a:bodyPr wrap="square" lIns="91440" tIns="45720" rIns="91440" bIns="45720" rtlCol="0" anchor="t">
            <a:spAutoFit/>
          </a:bodyPr>
          <a:lstStyle/>
          <a:p>
            <a:r>
              <a:rPr lang="en-GB" sz="900" b="1" u="sng" dirty="0">
                <a:latin typeface="Dreaming Outloud Pro" panose="03050502040302030504" pitchFamily="66" charset="0"/>
                <a:cs typeface="Dreaming Outloud Pro" panose="03050502040302030504" pitchFamily="66" charset="0"/>
              </a:rPr>
              <a:t>Literacy</a:t>
            </a:r>
          </a:p>
          <a:p>
            <a:r>
              <a:rPr lang="en-GB" sz="900" dirty="0">
                <a:latin typeface="Dreaming Outloud Pro" panose="03050502040302030504" pitchFamily="66" charset="0"/>
                <a:cs typeface="Dreaming Outloud Pro" panose="03050502040302030504" pitchFamily="66" charset="0"/>
              </a:rPr>
              <a:t>This term we have started ‘Talk for Writing’, this project teaches writing across three stages; </a:t>
            </a:r>
          </a:p>
          <a:p>
            <a:pPr marL="171450" indent="-171450">
              <a:buFont typeface="Arial" panose="020B0604020202020204" pitchFamily="34" charset="0"/>
              <a:buChar char="•"/>
            </a:pPr>
            <a:r>
              <a:rPr lang="en-GB" sz="900" dirty="0">
                <a:latin typeface="Dreaming Outloud Pro" panose="03050502040302030504" pitchFamily="66" charset="0"/>
                <a:cs typeface="Dreaming Outloud Pro" panose="03050502040302030504" pitchFamily="66" charset="0"/>
              </a:rPr>
              <a:t>Imitation, where pupils learn and internalise texts, to identify transferrable ideas and structures,</a:t>
            </a:r>
          </a:p>
          <a:p>
            <a:pPr marL="171450" indent="-171450">
              <a:buFont typeface="Arial" panose="020B0604020202020204" pitchFamily="34" charset="0"/>
              <a:buChar char="•"/>
            </a:pPr>
            <a:r>
              <a:rPr lang="en-GB" sz="900" dirty="0">
                <a:latin typeface="Dreaming Outloud Pro" panose="03050502040302030504" pitchFamily="66" charset="0"/>
                <a:cs typeface="Dreaming Outloud Pro" panose="03050502040302030504" pitchFamily="66" charset="0"/>
              </a:rPr>
              <a:t>Innovation, where pupils use these ideas and structures to co-construct new versions with their teachers,</a:t>
            </a:r>
          </a:p>
          <a:p>
            <a:pPr marL="171450" indent="-171450">
              <a:buFont typeface="Arial" panose="020B0604020202020204" pitchFamily="34" charset="0"/>
              <a:buChar char="•"/>
            </a:pPr>
            <a:r>
              <a:rPr lang="en-GB" sz="900" dirty="0">
                <a:latin typeface="Dreaming Outloud Pro" panose="03050502040302030504" pitchFamily="66" charset="0"/>
                <a:cs typeface="Dreaming Outloud Pro" panose="03050502040302030504" pitchFamily="66" charset="0"/>
              </a:rPr>
              <a:t>Invention, where teachers help pupils to create original texts independently</a:t>
            </a:r>
          </a:p>
          <a:p>
            <a:r>
              <a:rPr lang="en-GB" sz="900" dirty="0">
                <a:latin typeface="Dreaming Outloud Pro" panose="03050502040302030504" pitchFamily="66" charset="0"/>
                <a:cs typeface="Dreaming Outloud Pro" panose="03050502040302030504" pitchFamily="66" charset="0"/>
              </a:rPr>
              <a:t>These tasks aim to improve writing ability by giving pupils an understanding of the structure and elements of written language. Throughout our writing we will be reviewing spelling and grammar.</a:t>
            </a:r>
          </a:p>
          <a:p>
            <a:endParaRPr lang="en-GB" sz="900" dirty="0">
              <a:latin typeface="Dreaming Outloud Pro" panose="03050502040302030504" pitchFamily="66" charset="0"/>
              <a:cs typeface="Dreaming Outloud Pro" panose="03050502040302030504" pitchFamily="66" charset="0"/>
            </a:endParaRPr>
          </a:p>
          <a:p>
            <a:r>
              <a:rPr lang="en-GB" sz="900" dirty="0">
                <a:latin typeface="Dreaming Outloud Pro"/>
                <a:cs typeface="Dreaming Outloud Pro"/>
              </a:rPr>
              <a:t>This term we are reading in small groups with a focus on reading with fluency and expression. We will not be sending reading books home however we encourage children to explore different texts independently and with family members. </a:t>
            </a:r>
            <a:endParaRPr lang="en-GB" sz="900" dirty="0">
              <a:latin typeface="Dreaming Outloud Pro" panose="03050502040302030504" pitchFamily="66" charset="0"/>
              <a:cs typeface="Dreaming Outloud Pro" panose="03050502040302030504" pitchFamily="66" charset="0"/>
            </a:endParaRPr>
          </a:p>
        </p:txBody>
      </p:sp>
      <p:sp>
        <p:nvSpPr>
          <p:cNvPr id="9" name="TextBox 8">
            <a:extLst>
              <a:ext uri="{FF2B5EF4-FFF2-40B4-BE49-F238E27FC236}">
                <a16:creationId xmlns:a16="http://schemas.microsoft.com/office/drawing/2014/main" id="{EE54627D-E583-1AD7-C547-A601A915854B}"/>
              </a:ext>
            </a:extLst>
          </p:cNvPr>
          <p:cNvSpPr txBox="1"/>
          <p:nvPr/>
        </p:nvSpPr>
        <p:spPr>
          <a:xfrm>
            <a:off x="3570287" y="5689095"/>
            <a:ext cx="2930526" cy="1061829"/>
          </a:xfrm>
          <a:prstGeom prst="rect">
            <a:avLst/>
          </a:prstGeom>
          <a:noFill/>
        </p:spPr>
        <p:txBody>
          <a:bodyPr wrap="square" lIns="91440" tIns="45720" rIns="91440" bIns="45720" rtlCol="0" anchor="t">
            <a:spAutoFit/>
          </a:bodyPr>
          <a:lstStyle/>
          <a:p>
            <a:r>
              <a:rPr lang="en-GB" sz="900" b="1" u="sng" dirty="0">
                <a:latin typeface="Dreaming Outloud Pro" panose="03050502040302030504" pitchFamily="66" charset="0"/>
                <a:cs typeface="Dreaming Outloud Pro" panose="03050502040302030504" pitchFamily="66" charset="0"/>
              </a:rPr>
              <a:t>Maths</a:t>
            </a:r>
          </a:p>
          <a:p>
            <a:r>
              <a:rPr lang="en-GB" sz="900" dirty="0">
                <a:latin typeface="Dreaming Outloud Pro"/>
                <a:cs typeface="Dreaming Outloud Pro"/>
              </a:rPr>
              <a:t>This term we are consolidating our addition and subtraction strategies after which we will be moving on to multiplication and division. You can support your child with this at home by helping them practise or by playing multiplication and division games such as those on the website Top Marks.</a:t>
            </a:r>
          </a:p>
        </p:txBody>
      </p:sp>
      <p:sp>
        <p:nvSpPr>
          <p:cNvPr id="11" name="TextBox 10">
            <a:extLst>
              <a:ext uri="{FF2B5EF4-FFF2-40B4-BE49-F238E27FC236}">
                <a16:creationId xmlns:a16="http://schemas.microsoft.com/office/drawing/2014/main" id="{90BAB2FF-45C6-ED49-349F-C1C5F962C43A}"/>
              </a:ext>
            </a:extLst>
          </p:cNvPr>
          <p:cNvSpPr txBox="1"/>
          <p:nvPr/>
        </p:nvSpPr>
        <p:spPr>
          <a:xfrm>
            <a:off x="3570287" y="6781296"/>
            <a:ext cx="2930526" cy="1477328"/>
          </a:xfrm>
          <a:prstGeom prst="rect">
            <a:avLst/>
          </a:prstGeom>
          <a:noFill/>
        </p:spPr>
        <p:txBody>
          <a:bodyPr wrap="square" lIns="91440" tIns="45720" rIns="91440" bIns="45720" rtlCol="0" anchor="t">
            <a:spAutoFit/>
          </a:bodyPr>
          <a:lstStyle/>
          <a:p>
            <a:r>
              <a:rPr lang="en-GB" sz="900" b="1" u="sng" dirty="0">
                <a:latin typeface="Dreaming Outloud Pro" panose="03050502040302030504" pitchFamily="66" charset="0"/>
                <a:cs typeface="Dreaming Outloud Pro" panose="03050502040302030504" pitchFamily="66" charset="0"/>
              </a:rPr>
              <a:t>Learning Across the Curriculum </a:t>
            </a:r>
            <a:endParaRPr lang="en-GB" sz="900" u="sng"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This term we will be looking at traditions</a:t>
            </a:r>
          </a:p>
          <a:p>
            <a:r>
              <a:rPr lang="en-GB" sz="900" dirty="0">
                <a:latin typeface="Dreaming Outloud Pro" panose="03050502040302030504" pitchFamily="66" charset="0"/>
                <a:cs typeface="Dreaming Outloud Pro" panose="03050502040302030504" pitchFamily="66" charset="0"/>
              </a:rPr>
              <a:t>and celebrations in different places</a:t>
            </a:r>
          </a:p>
          <a:p>
            <a:r>
              <a:rPr lang="en-GB" sz="900" dirty="0">
                <a:latin typeface="Dreaming Outloud Pro" panose="03050502040302030504" pitchFamily="66" charset="0"/>
                <a:cs typeface="Dreaming Outloud Pro" panose="03050502040302030504" pitchFamily="66" charset="0"/>
              </a:rPr>
              <a:t>and religions around the world.</a:t>
            </a:r>
          </a:p>
          <a:p>
            <a:endParaRPr lang="en-GB" sz="900"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We will also be conducting </a:t>
            </a:r>
          </a:p>
          <a:p>
            <a:r>
              <a:rPr lang="en-GB" sz="900" dirty="0">
                <a:latin typeface="Dreaming Outloud Pro" panose="03050502040302030504" pitchFamily="66" charset="0"/>
                <a:cs typeface="Dreaming Outloud Pro" panose="03050502040302030504" pitchFamily="66" charset="0"/>
              </a:rPr>
              <a:t>our own science experiments every</a:t>
            </a:r>
          </a:p>
          <a:p>
            <a:r>
              <a:rPr lang="en-GB" sz="900" dirty="0">
                <a:latin typeface="Dreaming Outloud Pro"/>
                <a:cs typeface="Dreaming Outloud Pro"/>
              </a:rPr>
              <a:t>week to explore and develop our</a:t>
            </a:r>
          </a:p>
          <a:p>
            <a:r>
              <a:rPr lang="en-GB" sz="900" dirty="0">
                <a:latin typeface="Dreaming Outloud Pro" panose="03050502040302030504" pitchFamily="66" charset="0"/>
                <a:cs typeface="Dreaming Outloud Pro" panose="03050502040302030504" pitchFamily="66" charset="0"/>
              </a:rPr>
              <a:t>understanding of chemicals and </a:t>
            </a:r>
          </a:p>
          <a:p>
            <a:r>
              <a:rPr lang="en-GB" sz="900" dirty="0">
                <a:latin typeface="Dreaming Outloud Pro" panose="03050502040302030504" pitchFamily="66" charset="0"/>
                <a:cs typeface="Dreaming Outloud Pro" panose="03050502040302030504" pitchFamily="66" charset="0"/>
              </a:rPr>
              <a:t>substances.</a:t>
            </a:r>
          </a:p>
        </p:txBody>
      </p:sp>
      <p:sp>
        <p:nvSpPr>
          <p:cNvPr id="12" name="TextBox 11">
            <a:extLst>
              <a:ext uri="{FF2B5EF4-FFF2-40B4-BE49-F238E27FC236}">
                <a16:creationId xmlns:a16="http://schemas.microsoft.com/office/drawing/2014/main" id="{7E69CFF9-B093-0A24-816A-B60A2CD8D1F4}"/>
              </a:ext>
            </a:extLst>
          </p:cNvPr>
          <p:cNvSpPr txBox="1"/>
          <p:nvPr/>
        </p:nvSpPr>
        <p:spPr>
          <a:xfrm>
            <a:off x="3530600" y="2596346"/>
            <a:ext cx="2930526" cy="3062377"/>
          </a:xfrm>
          <a:prstGeom prst="rect">
            <a:avLst/>
          </a:prstGeom>
          <a:noFill/>
        </p:spPr>
        <p:txBody>
          <a:bodyPr wrap="square" lIns="91440" tIns="45720" rIns="91440" bIns="45720" rtlCol="0" anchor="t">
            <a:spAutoFit/>
          </a:bodyPr>
          <a:lstStyle/>
          <a:p>
            <a:pPr>
              <a:spcAft>
                <a:spcPts val="800"/>
              </a:spcAft>
            </a:pPr>
            <a:r>
              <a:rPr lang="en-GB" sz="900" dirty="0">
                <a:latin typeface="Dreaming Outloud Pro" panose="03050502040302030504" pitchFamily="66" charset="0"/>
                <a:cs typeface="Dreaming Outloud Pro" panose="03050502040302030504" pitchFamily="66" charset="0"/>
              </a:rPr>
              <a:t>You can support your child by:</a:t>
            </a:r>
          </a:p>
          <a:p>
            <a:pPr>
              <a:spcAft>
                <a:spcPts val="800"/>
              </a:spcAft>
            </a:pPr>
            <a:r>
              <a:rPr lang="en-GB" sz="900" dirty="0">
                <a:latin typeface="Dreaming Outloud Pro" panose="03050502040302030504" pitchFamily="66" charset="0"/>
                <a:cs typeface="Dreaming Outloud Pro" panose="03050502040302030504" pitchFamily="66" charset="0"/>
              </a:rPr>
              <a:t>Reading together and encouraging them to explore a wide variety of texts.</a:t>
            </a:r>
          </a:p>
          <a:p>
            <a:pPr>
              <a:spcAft>
                <a:spcPts val="800"/>
              </a:spcAft>
            </a:pPr>
            <a:r>
              <a:rPr lang="en-GB" sz="900" dirty="0">
                <a:latin typeface="Dreaming Outloud Pro" panose="03050502040302030504" pitchFamily="66" charset="0"/>
                <a:cs typeface="Dreaming Outloud Pro" panose="03050502040302030504" pitchFamily="66" charset="0"/>
              </a:rPr>
              <a:t>Sharing news and current events. Newsround is a useful programme to watch together. </a:t>
            </a:r>
          </a:p>
          <a:p>
            <a:pPr>
              <a:spcAft>
                <a:spcPts val="800"/>
              </a:spcAft>
            </a:pPr>
            <a:r>
              <a:rPr lang="en-GB" sz="900" dirty="0">
                <a:latin typeface="Dreaming Outloud Pro"/>
                <a:cs typeface="Dreaming Outloud Pro"/>
              </a:rPr>
              <a:t>Practising maths using games, particularly multiplication and division. </a:t>
            </a:r>
            <a:endParaRPr lang="en-GB" sz="900" dirty="0">
              <a:latin typeface="Dreaming Outloud Pro" panose="03050502040302030504" pitchFamily="66" charset="0"/>
              <a:cs typeface="Dreaming Outloud Pro" panose="03050502040302030504" pitchFamily="66" charset="0"/>
            </a:endParaRPr>
          </a:p>
          <a:p>
            <a:pPr>
              <a:spcAft>
                <a:spcPts val="800"/>
              </a:spcAft>
            </a:pPr>
            <a:r>
              <a:rPr lang="en-GB" sz="900" dirty="0">
                <a:latin typeface="Dreaming Outloud Pro"/>
                <a:cs typeface="Dreaming Outloud Pro"/>
              </a:rPr>
              <a:t>Encouraging your child to organise themselves by bringing all necessary equipment to school as needed including homework.</a:t>
            </a:r>
          </a:p>
          <a:p>
            <a:pPr>
              <a:spcAft>
                <a:spcPts val="800"/>
              </a:spcAft>
            </a:pPr>
            <a:r>
              <a:rPr lang="en-GB" sz="900" dirty="0">
                <a:latin typeface="Dreaming Outloud Pro"/>
                <a:cs typeface="Dreaming Outloud Pro"/>
              </a:rPr>
              <a:t>Please ensure children have a jacket </a:t>
            </a:r>
            <a:r>
              <a:rPr lang="en-GB" sz="900" b="1" dirty="0">
                <a:latin typeface="Dreaming Outloud Pro"/>
                <a:cs typeface="Dreaming Outloud Pro"/>
              </a:rPr>
              <a:t>every day </a:t>
            </a:r>
            <a:r>
              <a:rPr lang="en-GB" sz="900" dirty="0">
                <a:latin typeface="Dreaming Outloud Pro"/>
                <a:cs typeface="Dreaming Outloud Pro"/>
              </a:rPr>
              <a:t>(even if the weather looks good). We will aim to be outside each day unless the weather is too bad. Children have access to the field at break and lunch which can get very muddy so a full change of clothes in school bags would be handy for pupils to have.</a:t>
            </a:r>
            <a:endParaRPr lang="en-GB" sz="900" dirty="0">
              <a:latin typeface="Dreaming Outloud Pro" panose="03050502040302030504" pitchFamily="66" charset="0"/>
              <a:cs typeface="Dreaming Outloud Pro" panose="03050502040302030504" pitchFamily="66" charset="0"/>
            </a:endParaRPr>
          </a:p>
          <a:p>
            <a:pPr>
              <a:spcAft>
                <a:spcPts val="800"/>
              </a:spcAft>
            </a:pPr>
            <a:endParaRPr lang="en-GB" sz="900" dirty="0">
              <a:latin typeface="Dreaming Outloud Pro" panose="03050502040302030504" pitchFamily="66" charset="0"/>
              <a:cs typeface="Dreaming Outloud Pro" panose="03050502040302030504" pitchFamily="66" charset="0"/>
            </a:endParaRPr>
          </a:p>
        </p:txBody>
      </p:sp>
      <p:sp>
        <p:nvSpPr>
          <p:cNvPr id="13" name="Rectangle 12">
            <a:extLst>
              <a:ext uri="{FF2B5EF4-FFF2-40B4-BE49-F238E27FC236}">
                <a16:creationId xmlns:a16="http://schemas.microsoft.com/office/drawing/2014/main" id="{7ECDA3A5-85FD-A9C4-304A-7EE48B481AAA}"/>
              </a:ext>
            </a:extLst>
          </p:cNvPr>
          <p:cNvSpPr/>
          <p:nvPr/>
        </p:nvSpPr>
        <p:spPr>
          <a:xfrm rot="21041765">
            <a:off x="5068163" y="1045627"/>
            <a:ext cx="1187440"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We are</a:t>
            </a:r>
          </a:p>
        </p:txBody>
      </p:sp>
      <p:sp>
        <p:nvSpPr>
          <p:cNvPr id="14" name="Rectangle 13">
            <a:extLst>
              <a:ext uri="{FF2B5EF4-FFF2-40B4-BE49-F238E27FC236}">
                <a16:creationId xmlns:a16="http://schemas.microsoft.com/office/drawing/2014/main" id="{2E2323F1-18A7-0A4E-D1AB-A420BA70997C}"/>
              </a:ext>
            </a:extLst>
          </p:cNvPr>
          <p:cNvSpPr/>
          <p:nvPr/>
        </p:nvSpPr>
        <p:spPr>
          <a:xfrm>
            <a:off x="5675029" y="1321339"/>
            <a:ext cx="875561" cy="523220"/>
          </a:xfrm>
          <a:prstGeom prst="rect">
            <a:avLst/>
          </a:prstGeom>
          <a:noFill/>
        </p:spPr>
        <p:txBody>
          <a:bodyPr wrap="none" lIns="91440" tIns="45720" rIns="91440" bIns="45720">
            <a:spAutoFit/>
          </a:bodyPr>
          <a:lstStyle/>
          <a:p>
            <a:pPr algn="ctr"/>
            <a:r>
              <a:rPr lang="en-US" sz="2800" dirty="0">
                <a:ln w="0"/>
                <a:solidFill>
                  <a:schemeClr val="tx2">
                    <a:lumMod val="60000"/>
                    <a:lumOff val="40000"/>
                  </a:schemeClr>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k</a:t>
            </a:r>
            <a:r>
              <a:rPr lang="en-US" sz="2800" b="0" cap="none" spc="0" dirty="0">
                <a:ln w="0"/>
                <a:solidFill>
                  <a:schemeClr val="tx2">
                    <a:lumMod val="60000"/>
                    <a:lumOff val="40000"/>
                  </a:schemeClr>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ind</a:t>
            </a:r>
          </a:p>
        </p:txBody>
      </p:sp>
      <p:sp>
        <p:nvSpPr>
          <p:cNvPr id="15" name="Rectangle 14">
            <a:extLst>
              <a:ext uri="{FF2B5EF4-FFF2-40B4-BE49-F238E27FC236}">
                <a16:creationId xmlns:a16="http://schemas.microsoft.com/office/drawing/2014/main" id="{CECDC367-5791-68CE-D06C-D255EFC367B5}"/>
              </a:ext>
            </a:extLst>
          </p:cNvPr>
          <p:cNvSpPr/>
          <p:nvPr/>
        </p:nvSpPr>
        <p:spPr>
          <a:xfrm>
            <a:off x="5145273" y="1590425"/>
            <a:ext cx="1668277" cy="523220"/>
          </a:xfrm>
          <a:prstGeom prst="rect">
            <a:avLst/>
          </a:prstGeom>
          <a:noFill/>
        </p:spPr>
        <p:txBody>
          <a:bodyPr wrap="none" lIns="91440" tIns="45720" rIns="91440" bIns="45720">
            <a:spAutoFit/>
          </a:bodyPr>
          <a:lstStyle/>
          <a:p>
            <a:pPr algn="ctr"/>
            <a:r>
              <a:rPr lang="en-US" sz="2800" b="0" cap="none" spc="0" dirty="0">
                <a:ln w="0"/>
                <a:solidFill>
                  <a:schemeClr val="accent2">
                    <a:lumMod val="75000"/>
                  </a:schemeClr>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respectful</a:t>
            </a:r>
          </a:p>
        </p:txBody>
      </p:sp>
      <p:sp>
        <p:nvSpPr>
          <p:cNvPr id="16" name="Rectangle 15">
            <a:extLst>
              <a:ext uri="{FF2B5EF4-FFF2-40B4-BE49-F238E27FC236}">
                <a16:creationId xmlns:a16="http://schemas.microsoft.com/office/drawing/2014/main" id="{04B2DF06-0714-E13E-1A4A-919C319E02B7}"/>
              </a:ext>
            </a:extLst>
          </p:cNvPr>
          <p:cNvSpPr/>
          <p:nvPr/>
        </p:nvSpPr>
        <p:spPr>
          <a:xfrm>
            <a:off x="5639161" y="1891211"/>
            <a:ext cx="1123256" cy="523220"/>
          </a:xfrm>
          <a:prstGeom prst="rect">
            <a:avLst/>
          </a:prstGeom>
          <a:noFill/>
        </p:spPr>
        <p:txBody>
          <a:bodyPr wrap="none" lIns="91440" tIns="45720" rIns="91440" bIns="45720">
            <a:spAutoFit/>
          </a:bodyPr>
          <a:lstStyle/>
          <a:p>
            <a:pPr algn="ctr"/>
            <a:r>
              <a:rPr lang="en-US" sz="2800" b="0" cap="none" spc="0" dirty="0">
                <a:ln w="0"/>
                <a:solidFill>
                  <a:srgbClr val="FFC000"/>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&amp; safe</a:t>
            </a:r>
          </a:p>
        </p:txBody>
      </p:sp>
    </p:spTree>
    <p:extLst>
      <p:ext uri="{BB962C8B-B14F-4D97-AF65-F5344CB8AC3E}">
        <p14:creationId xmlns:p14="http://schemas.microsoft.com/office/powerpoint/2010/main" val="1712664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6C81135BB0AB42B87989F7E14B7FA2" ma:contentTypeVersion="16" ma:contentTypeDescription="Create a new document." ma:contentTypeScope="" ma:versionID="08cf4a5102d17390518d62da118865f6">
  <xsd:schema xmlns:xsd="http://www.w3.org/2001/XMLSchema" xmlns:xs="http://www.w3.org/2001/XMLSchema" xmlns:p="http://schemas.microsoft.com/office/2006/metadata/properties" xmlns:ns2="fdd07d07-8607-4f35-855b-4ad8b5309e99" xmlns:ns3="3ea0e63a-4d87-4b94-bd12-2c4140ff1451" xmlns:ns4="b286816e-519d-42c6-8f15-1a4235facbd1" targetNamespace="http://schemas.microsoft.com/office/2006/metadata/properties" ma:root="true" ma:fieldsID="b7f99e4631c676df6d06d0060485955e" ns2:_="" ns3:_="" ns4:_="">
    <xsd:import namespace="fdd07d07-8607-4f35-855b-4ad8b5309e99"/>
    <xsd:import namespace="3ea0e63a-4d87-4b94-bd12-2c4140ff1451"/>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d07d07-8607-4f35-855b-4ad8b5309e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a0e63a-4d87-4b94-bd12-2c4140ff145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d657ce1-8c23-4733-94bc-28c867615c85}" ma:internalName="TaxCatchAll" ma:showField="CatchAllData" ma:web="3ea0e63a-4d87-4b94-bd12-2c4140ff14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DDBE62-9AF8-4AE8-BA29-B67A36065225}"/>
</file>

<file path=customXml/itemProps2.xml><?xml version="1.0" encoding="utf-8"?>
<ds:datastoreItem xmlns:ds="http://schemas.openxmlformats.org/officeDocument/2006/customXml" ds:itemID="{20EAE7CB-3C1B-412A-A02B-75A7B4440576}"/>
</file>

<file path=docProps/app.xml><?xml version="1.0" encoding="utf-8"?>
<Properties xmlns="http://schemas.openxmlformats.org/officeDocument/2006/extended-properties" xmlns:vt="http://schemas.openxmlformats.org/officeDocument/2006/docPropsVTypes">
  <TotalTime>124</TotalTime>
  <Words>515</Words>
  <Application>Microsoft Office PowerPoint</Application>
  <PresentationFormat>On-screen Show (4:3)</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Chloe Ingram</cp:lastModifiedBy>
  <cp:revision>43</cp:revision>
  <dcterms:created xsi:type="dcterms:W3CDTF">2016-03-03T03:06:14Z</dcterms:created>
  <dcterms:modified xsi:type="dcterms:W3CDTF">2022-11-16T10:00:49Z</dcterms:modified>
</cp:coreProperties>
</file>