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13"/>
  </p:notesMasterIdLst>
  <p:handoutMasterIdLst>
    <p:handoutMasterId r:id="rId14"/>
  </p:handoutMasterIdLst>
  <p:sldIdLst>
    <p:sldId id="257" r:id="rId5"/>
    <p:sldId id="272" r:id="rId6"/>
    <p:sldId id="258" r:id="rId7"/>
    <p:sldId id="264" r:id="rId8"/>
    <p:sldId id="271" r:id="rId9"/>
    <p:sldId id="265" r:id="rId10"/>
    <p:sldId id="268" r:id="rId11"/>
    <p:sldId id="270" r:id="rId12"/>
  </p:sldIdLst>
  <p:sldSz cx="9144000" cy="6858000" type="screen4x3"/>
  <p:notesSz cx="6670675" cy="99298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92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505" y="0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599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505" y="9431599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FFDF49-3173-4DC9-B064-42F29E2058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54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505" y="0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068" y="4716661"/>
            <a:ext cx="533654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505" y="9431599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D1E68B-8EB5-4881-BDC1-31F9BE6DCC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68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696CA-E3B5-4D34-8522-8B2C5B7C9D2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4400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C21521-F147-4D5D-A773-476210326B84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778505" y="9431599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F87A60E-995E-4933-B7B1-D1C55EE30582}" type="slidenum">
              <a:rPr lang="en-GB" sz="1200">
                <a:cs typeface="Arial" pitchFamily="34" charset="0"/>
              </a:rPr>
              <a:pPr algn="r"/>
              <a:t>7</a:t>
            </a:fld>
            <a:endParaRPr lang="en-GB" sz="1200">
              <a:cs typeface="Arial" pitchFamily="34" charset="0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Now think about what you need when you have caused harm to someone else</a:t>
            </a:r>
          </a:p>
        </p:txBody>
      </p:sp>
    </p:spTree>
    <p:extLst>
      <p:ext uri="{BB962C8B-B14F-4D97-AF65-F5344CB8AC3E}">
        <p14:creationId xmlns:p14="http://schemas.microsoft.com/office/powerpoint/2010/main" val="183305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3BA62-C71B-477C-9E60-F828FC728305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05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D26C19D1-5041-497D-ADFB-0AFFC2CB8B4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38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9A3DC06-DBD3-410F-99E5-9C50FDFC012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8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9A3DC06-DBD3-410F-99E5-9C50FDFC012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515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9A3DC06-DBD3-410F-99E5-9C50FDFC012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444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9A3DC06-DBD3-410F-99E5-9C50FDFC012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726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9A3DC06-DBD3-410F-99E5-9C50FDFC012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90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5EB40-FD84-4E62-88A1-6488E566714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6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1F65A-9734-4B49-9D0E-DDC91732255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0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86512-4335-45B3-B708-DE977CB712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8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ADD0E60-78BF-496A-9B91-716F0CC3341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961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64F98521-F4B6-43ED-9907-FE9AE40FBD3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176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87D91-C008-4BEA-B191-39C014DD6C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9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17AD5-CF26-4AB9-B694-8C6E6705C8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15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5CA67-12ED-4A86-865B-D87986902A1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36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048F7-8334-4DCA-8A41-65433B7F144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025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D3F5C62-998E-499E-989F-E88B93D335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98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69A3DC06-DBD3-410F-99E5-9C50FDFC012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9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34290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1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1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1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1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RESTORATIVE APPROACHES IN SCOTTISH SCHOOLS</a:t>
            </a:r>
            <a:br>
              <a:rPr lang="en-GB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 b="1" smtClean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981075"/>
            <a:ext cx="7993062" cy="2462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RELATIONSHIPS</a:t>
            </a:r>
            <a:br>
              <a:rPr lang="en-GB" sz="2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RESPECT</a:t>
            </a:r>
            <a:br>
              <a:rPr lang="en-GB" sz="2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b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RESPONSIBILITIES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4797425"/>
            <a:ext cx="8280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charset="-128"/>
                <a:cs typeface="Arial" pitchFamily="34" charset="0"/>
              </a:rPr>
              <a:t>Three Rs for the 21</a:t>
            </a:r>
            <a:r>
              <a:rPr lang="en-GB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charset="-128"/>
                <a:cs typeface="Arial" pitchFamily="34" charset="0"/>
              </a:rPr>
              <a:t>st</a:t>
            </a: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charset="-128"/>
                <a:cs typeface="Arial" pitchFamily="34" charset="0"/>
              </a:rPr>
              <a:t> Century?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If a child is finding reading challenging, we support and encourage them .</a:t>
            </a:r>
          </a:p>
          <a:p>
            <a:endParaRPr lang="en-GB" sz="2800" dirty="0"/>
          </a:p>
          <a:p>
            <a:r>
              <a:rPr lang="en-GB" sz="2800" dirty="0" smtClean="0"/>
              <a:t>What if we change reading for behaviour?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65887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‘Improving Relationships and Promoting Positive Behaviour in Scotland’s Schools</a:t>
            </a:r>
            <a:r>
              <a:rPr lang="en-GB" smtClean="0"/>
              <a:t>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420938"/>
            <a:ext cx="8207375" cy="37338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GB" sz="2400" smtClean="0">
                <a:solidFill>
                  <a:srgbClr val="3366FF"/>
                </a:solidFill>
              </a:rPr>
              <a:t>“Good relationships and positive behaviour across </a:t>
            </a:r>
          </a:p>
          <a:p>
            <a:pPr algn="ctr" eaLnBrk="1" hangingPunct="1">
              <a:buFontTx/>
              <a:buNone/>
            </a:pPr>
            <a:r>
              <a:rPr lang="en-GB" sz="2400" smtClean="0">
                <a:solidFill>
                  <a:srgbClr val="3366FF"/>
                </a:solidFill>
              </a:rPr>
              <a:t>whole school communities are fundamental to the </a:t>
            </a:r>
          </a:p>
          <a:p>
            <a:pPr algn="ctr" eaLnBrk="1" hangingPunct="1">
              <a:buFontTx/>
              <a:buNone/>
            </a:pPr>
            <a:r>
              <a:rPr lang="en-GB" sz="2400" smtClean="0">
                <a:solidFill>
                  <a:srgbClr val="3366FF"/>
                </a:solidFill>
              </a:rPr>
              <a:t>successful delivery of Curriculum for Excellence”</a:t>
            </a:r>
          </a:p>
          <a:p>
            <a:pPr algn="ctr" eaLnBrk="1" hangingPunct="1">
              <a:buFontTx/>
              <a:buNone/>
            </a:pPr>
            <a:endParaRPr lang="en-GB" sz="2400" smtClean="0">
              <a:solidFill>
                <a:srgbClr val="3366FF"/>
              </a:solidFill>
            </a:endParaRPr>
          </a:p>
          <a:p>
            <a:pPr eaLnBrk="1" hangingPunct="1">
              <a:buFontTx/>
              <a:buNone/>
            </a:pPr>
            <a:endParaRPr lang="en-GB" sz="2400" smtClean="0">
              <a:solidFill>
                <a:srgbClr val="3366FF"/>
              </a:solidFill>
            </a:endParaRPr>
          </a:p>
          <a:p>
            <a:pPr algn="ctr" eaLnBrk="1" hangingPunct="1">
              <a:buFontTx/>
              <a:buNone/>
            </a:pPr>
            <a:r>
              <a:rPr lang="en-GB" sz="2400" smtClean="0">
                <a:solidFill>
                  <a:srgbClr val="3366FF"/>
                </a:solidFill>
              </a:rPr>
              <a:t>“The Scottish Government is committed to building </a:t>
            </a:r>
          </a:p>
          <a:p>
            <a:pPr algn="ctr" eaLnBrk="1" hangingPunct="1">
              <a:buFontTx/>
              <a:buNone/>
            </a:pPr>
            <a:r>
              <a:rPr lang="en-GB" sz="2400" smtClean="0">
                <a:solidFill>
                  <a:srgbClr val="3366FF"/>
                </a:solidFill>
              </a:rPr>
              <a:t>upon this work and will continue to support this </a:t>
            </a:r>
          </a:p>
          <a:p>
            <a:pPr algn="ctr" eaLnBrk="1" hangingPunct="1">
              <a:buFontTx/>
              <a:buNone/>
            </a:pPr>
            <a:r>
              <a:rPr lang="en-GB" sz="2400" smtClean="0">
                <a:solidFill>
                  <a:srgbClr val="3366FF"/>
                </a:solidFill>
              </a:rPr>
              <a:t>through the Positive Behaviour Team”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740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PHILOSOPHY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8207375" cy="48244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Restorative approaches </a:t>
            </a:r>
            <a:r>
              <a:rPr lang="en-GB" sz="2000" b="1" dirty="0" smtClean="0">
                <a:solidFill>
                  <a:srgbClr val="0000CC"/>
                </a:solidFill>
              </a:rPr>
              <a:t>differentiate between the person and her / his behaviour.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0000CC"/>
                </a:solidFill>
              </a:rPr>
              <a:t>W</a:t>
            </a:r>
            <a:r>
              <a:rPr lang="en-GB" sz="2000" b="1" dirty="0" smtClean="0">
                <a:solidFill>
                  <a:srgbClr val="0000CC"/>
                </a:solidFill>
              </a:rPr>
              <a:t>hen an action has caused harm, those involved have a responsibility to put things right</a:t>
            </a:r>
            <a:r>
              <a:rPr lang="en-GB" sz="2000" dirty="0" smtClean="0"/>
              <a:t>. – This moves us on from the language and culture of crime and punishment. 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Restorative approaches are fundamentally </a:t>
            </a:r>
            <a:r>
              <a:rPr lang="en-GB" sz="2000" b="1" dirty="0" smtClean="0">
                <a:solidFill>
                  <a:srgbClr val="0000CC"/>
                </a:solidFill>
              </a:rPr>
              <a:t>grounded in relationships -</a:t>
            </a:r>
            <a:r>
              <a:rPr lang="en-GB" sz="2000" dirty="0" smtClean="0">
                <a:solidFill>
                  <a:schemeClr val="tx1"/>
                </a:solidFill>
              </a:rPr>
              <a:t>repairing, restoring and consolidating relationships when they have been harmed.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DIFFERENT APPROACH?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PUNISHMENT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An unpleasant experience imposed on someone as a result of a criminal or wrongful act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DISCIPLINE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The training of people to adhere to a code of behaviour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76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TWO KINDS OF DISCIPLINE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64163" y="1268413"/>
            <a:ext cx="3527425" cy="46085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320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TRADITIONAL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Rule breaking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Blame or guilt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Adversarial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Punish to deter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Impersonal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Affected ignored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Accountability = being punished</a:t>
            </a:r>
          </a:p>
          <a:p>
            <a:pPr eaLnBrk="1" hangingPunct="1">
              <a:buFontTx/>
              <a:buNone/>
              <a:defRPr/>
            </a:pPr>
            <a:endParaRPr lang="en-GB" sz="3200" smtClean="0">
              <a:solidFill>
                <a:srgbClr val="FF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GB" sz="3200" smtClean="0">
              <a:solidFill>
                <a:srgbClr val="FF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GB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95288" y="1341438"/>
            <a:ext cx="4537075" cy="46085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320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RESTORATIVE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Harm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 solving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Dialogue + negotiation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Restitution/ reparation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Interpersonal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Empowerment</a:t>
            </a:r>
          </a:p>
          <a:p>
            <a:pPr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Accountability = put things right </a:t>
            </a:r>
          </a:p>
          <a:p>
            <a:pPr eaLnBrk="1" hangingPunct="1">
              <a:buFontTx/>
              <a:buNone/>
              <a:defRPr/>
            </a:pPr>
            <a:endParaRPr lang="en-GB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GB" smtClean="0">
              <a:solidFill>
                <a:srgbClr val="FF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GB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HUMAN NEEDS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To be respected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An understanding listener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To be allowed to have emotion and to talk about them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 other person to really understand what has upset me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 genuine apology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Amends made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Support and positive reinforcement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Reassurance it won’t happen again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To draw a line underneath it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Restorative Approaches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424862" cy="5329237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2000" smtClean="0"/>
              <a:t>Are about developing and maintaining and repairing positive </a:t>
            </a:r>
            <a:r>
              <a:rPr lang="en-GB" sz="2000" smtClean="0">
                <a:solidFill>
                  <a:srgbClr val="CC0000"/>
                </a:solidFill>
              </a:rPr>
              <a:t>relationships</a:t>
            </a:r>
          </a:p>
          <a:p>
            <a:pPr eaLnBrk="1" hangingPunct="1"/>
            <a:endParaRPr lang="en-GB" sz="2000" smtClean="0">
              <a:solidFill>
                <a:srgbClr val="CC0000"/>
              </a:solidFill>
            </a:endParaRPr>
          </a:p>
          <a:p>
            <a:pPr eaLnBrk="1" hangingPunct="1"/>
            <a:r>
              <a:rPr lang="en-GB" sz="2000" smtClean="0"/>
              <a:t>Are about helping young people (and adults!) learn and </a:t>
            </a:r>
            <a:r>
              <a:rPr lang="en-GB" sz="2000" smtClean="0">
                <a:solidFill>
                  <a:srgbClr val="CC0000"/>
                </a:solidFill>
              </a:rPr>
              <a:t>develop the skills</a:t>
            </a:r>
            <a:r>
              <a:rPr lang="en-GB" sz="2000" smtClean="0"/>
              <a:t> to make good choices now and throughout their lives – if we’ve learned these skills, they can be taught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Enable us to acknowledge when we have harmed someone and think about </a:t>
            </a:r>
            <a:r>
              <a:rPr lang="en-GB" sz="2000" smtClean="0">
                <a:solidFill>
                  <a:srgbClr val="FF0000"/>
                </a:solidFill>
              </a:rPr>
              <a:t>what to do to put it right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Encourage us to </a:t>
            </a:r>
            <a:r>
              <a:rPr lang="en-GB" sz="2000" smtClean="0">
                <a:solidFill>
                  <a:srgbClr val="CC0000"/>
                </a:solidFill>
              </a:rPr>
              <a:t>consider our feelings and those of others (emotional well being)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Encourages us all</a:t>
            </a:r>
            <a:r>
              <a:rPr lang="en-GB" sz="2000" smtClean="0">
                <a:solidFill>
                  <a:srgbClr val="CC0000"/>
                </a:solidFill>
              </a:rPr>
              <a:t> to consider our behaviour and the effect it has on others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BD4CAB978BDD4EA22DA1B3829736D4" ma:contentTypeVersion="3" ma:contentTypeDescription="Create a new document." ma:contentTypeScope="" ma:versionID="41da5d3f5af92e5b272b58fd70c8c55c">
  <xsd:schema xmlns:xsd="http://www.w3.org/2001/XMLSchema" xmlns:xs="http://www.w3.org/2001/XMLSchema" xmlns:p="http://schemas.microsoft.com/office/2006/metadata/properties" xmlns:ns1="http://schemas.microsoft.com/sharepoint/v3" xmlns:ns2="6c99ac06-9bff-4130-b811-8396002266de" targetNamespace="http://schemas.microsoft.com/office/2006/metadata/properties" ma:root="true" ma:fieldsID="c0b403d4b588dd0c09e20f2f13acf8dc" ns1:_="" ns2:_="">
    <xsd:import namespace="http://schemas.microsoft.com/sharepoint/v3"/>
    <xsd:import namespace="6c99ac06-9bff-4130-b811-8396002266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9ac06-9bff-4130-b811-8396002266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1D2BF5-B124-4C86-9B02-0934EFF370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B52A28-D439-4FC7-98F1-BDCA7FF568A0}">
  <ds:schemaRefs>
    <ds:schemaRef ds:uri="http://purl.org/dc/terms/"/>
    <ds:schemaRef ds:uri="6c99ac06-9bff-4130-b811-8396002266de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AFFE754-D020-40B6-B8EF-A1D4DBAF8F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c99ac06-9bff-4130-b811-8396002266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382</Words>
  <Application>Microsoft Office PowerPoint</Application>
  <PresentationFormat>On-screen Show (4:3)</PresentationFormat>
  <Paragraphs>72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 3</vt:lpstr>
      <vt:lpstr>ヒラギノ角ゴ Pro W3</vt:lpstr>
      <vt:lpstr>Wisp</vt:lpstr>
      <vt:lpstr>  RESTORATIVE APPROACHES IN SCOTTISH SCHOOLS  </vt:lpstr>
      <vt:lpstr>CONSIDER</vt:lpstr>
      <vt:lpstr>‘Improving Relationships and Promoting Positive Behaviour in Scotland’s Schools’</vt:lpstr>
      <vt:lpstr>PHILOSOPHY</vt:lpstr>
      <vt:lpstr>A DIFFERENT APPROACH?</vt:lpstr>
      <vt:lpstr>TWO KINDS OF DISCIPLINE</vt:lpstr>
      <vt:lpstr>HUMAN NEEDS</vt:lpstr>
      <vt:lpstr>Restorative Approaches</vt:lpstr>
    </vt:vector>
  </TitlesOfParts>
  <Company>Scottish Executive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APPROACHES IN SCOTTISH SCHOOLS</dc:title>
  <dc:creator>Maggie Fallon</dc:creator>
  <cp:lastModifiedBy>Margaret Rule</cp:lastModifiedBy>
  <cp:revision>12</cp:revision>
  <cp:lastPrinted>2017-05-23T15:27:37Z</cp:lastPrinted>
  <dcterms:created xsi:type="dcterms:W3CDTF">2011-03-24T14:28:29Z</dcterms:created>
  <dcterms:modified xsi:type="dcterms:W3CDTF">2017-05-29T15:07:11Z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0x01010059BD4CAB978BDD4EA22DA1B3829736D4</vt:lpwstr>
  </property>
</Properties>
</file>